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256" r:id="rId2"/>
  </p:sldIdLst>
  <p:sldSz cx="7704138" cy="10693400"/>
  <p:notesSz cx="6797675" cy="9926638"/>
  <p:defaultTextStyle>
    <a:defPPr>
      <a:defRPr lang="da-DK"/>
    </a:defPPr>
    <a:lvl1pPr marL="0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5643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1286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6929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02571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8214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53857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9500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05143" algn="l" defTabSz="10512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4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 varScale="1">
        <p:scale>
          <a:sx n="70" d="100"/>
          <a:sy n="70" d="100"/>
        </p:scale>
        <p:origin x="3108" y="66"/>
      </p:cViewPr>
      <p:guideLst>
        <p:guide orient="horz" pos="3368"/>
        <p:guide pos="2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7409797"/>
            <a:ext cx="7704138" cy="32946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5144117" y="0"/>
            <a:ext cx="2560021" cy="106934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361501" y="5204121"/>
            <a:ext cx="5459666" cy="3588230"/>
          </a:xfrm>
        </p:spPr>
        <p:txBody>
          <a:bodyPr rIns="52564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364860" y="2408762"/>
            <a:ext cx="5459666" cy="2732758"/>
          </a:xfrm>
        </p:spPr>
        <p:txBody>
          <a:bodyPr tIns="0" rIns="52564" bIns="0" anchor="b">
            <a:normAutofit/>
          </a:bodyPr>
          <a:lstStyle>
            <a:lvl1pPr marL="0" indent="0" algn="r">
              <a:buNone/>
              <a:defRPr sz="2300">
                <a:solidFill>
                  <a:schemeClr val="tx1"/>
                </a:solidFill>
                <a:effectLst/>
              </a:defRPr>
            </a:lvl1pPr>
            <a:lvl2pPr marL="525643" indent="0" algn="ctr">
              <a:buNone/>
            </a:lvl2pPr>
            <a:lvl3pPr marL="1051286" indent="0" algn="ctr">
              <a:buNone/>
            </a:lvl3pPr>
            <a:lvl4pPr marL="1576929" indent="0" algn="ctr">
              <a:buNone/>
            </a:lvl4pPr>
            <a:lvl5pPr marL="2102571" indent="0" algn="ctr">
              <a:buNone/>
            </a:lvl5pPr>
            <a:lvl6pPr marL="2628214" indent="0" algn="ctr">
              <a:buNone/>
            </a:lvl6pPr>
            <a:lvl7pPr marL="3153857" indent="0" algn="ctr">
              <a:buNone/>
            </a:lvl7pPr>
            <a:lvl8pPr marL="3679500" indent="0" algn="ctr">
              <a:buNone/>
            </a:lvl8pPr>
            <a:lvl9pPr marL="4205143" indent="0" algn="ctr">
              <a:buNone/>
            </a:lvl9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5585500" y="428234"/>
            <a:ext cx="1733431" cy="9124044"/>
          </a:xfrm>
        </p:spPr>
        <p:txBody>
          <a:bodyPr vert="eaVert"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85207" y="428234"/>
            <a:ext cx="5071891" cy="9124044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7409797"/>
            <a:ext cx="7704138" cy="32946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9" name="Kombinationstegning 8"/>
          <p:cNvSpPr>
            <a:spLocks/>
          </p:cNvSpPr>
          <p:nvPr/>
        </p:nvSpPr>
        <p:spPr bwMode="auto">
          <a:xfrm>
            <a:off x="5144117" y="0"/>
            <a:ext cx="2560021" cy="106934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7810" y="5588132"/>
            <a:ext cx="5585500" cy="2847774"/>
          </a:xfrm>
        </p:spPr>
        <p:txBody>
          <a:bodyPr tIns="0" bIns="0" anchor="t"/>
          <a:lstStyle>
            <a:lvl1pPr algn="l">
              <a:buNone/>
              <a:defRPr sz="48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77810" y="3876007"/>
            <a:ext cx="5585500" cy="1663244"/>
          </a:xfrm>
        </p:spPr>
        <p:txBody>
          <a:bodyPr lIns="52564" tIns="0" rIns="52564" bIns="0" anchor="b"/>
          <a:lstStyle>
            <a:lvl1pPr marL="0" indent="0" algn="l">
              <a:buNone/>
              <a:defRPr sz="2300">
                <a:solidFill>
                  <a:schemeClr val="tx1"/>
                </a:solidFill>
                <a:effectLst/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207" y="428232"/>
            <a:ext cx="6291713" cy="1782233"/>
          </a:xfrm>
        </p:spPr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85207" y="2495129"/>
            <a:ext cx="3081655" cy="705714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95265" y="2495129"/>
            <a:ext cx="3081655" cy="705714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207" y="425756"/>
            <a:ext cx="6933724" cy="17822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85207" y="8554720"/>
            <a:ext cx="3403999" cy="1306971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chemeClr val="accent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3913596" y="8554720"/>
            <a:ext cx="3405336" cy="1306971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chemeClr val="accent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385207" y="2365260"/>
            <a:ext cx="3403999" cy="614623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913596" y="2365260"/>
            <a:ext cx="3405336" cy="6146230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207" y="427736"/>
            <a:ext cx="6294281" cy="1782233"/>
          </a:xfrm>
        </p:spPr>
        <p:txBody>
          <a:bodyPr anchor="ctr"/>
          <a:lstStyle>
            <a:lvl1pPr algn="l">
              <a:defRPr sz="5300"/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207" y="1848546"/>
            <a:ext cx="2696448" cy="1138649"/>
          </a:xfrm>
        </p:spPr>
        <p:txBody>
          <a:bodyPr tIns="0" bIns="0" anchor="t"/>
          <a:lstStyle>
            <a:lvl1pPr algn="l">
              <a:buNone/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385207" y="334343"/>
            <a:ext cx="2311241" cy="1425787"/>
          </a:xfrm>
        </p:spPr>
        <p:txBody>
          <a:bodyPr lIns="52564" tIns="0" rIns="52564" bIns="0" anchor="b"/>
          <a:lstStyle>
            <a:lvl1pPr marL="0" indent="0" algn="l"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85207" y="3089204"/>
            <a:ext cx="5970707" cy="5940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</a:lstStyle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872091" y="10013665"/>
            <a:ext cx="642012" cy="569324"/>
          </a:xfrm>
        </p:spPr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1741" y="2659643"/>
            <a:ext cx="2572990" cy="1955012"/>
          </a:xfrm>
        </p:spPr>
        <p:txBody>
          <a:bodyPr anchor="b"/>
          <a:lstStyle>
            <a:lvl1pPr algn="l">
              <a:buNone/>
              <a:defRPr sz="2500" b="1">
                <a:solidFill>
                  <a:schemeClr val="accent1"/>
                </a:solidFill>
              </a:defRPr>
            </a:lvl1pPr>
          </a:lstStyle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97829" y="1590299"/>
            <a:ext cx="3466862" cy="641604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da-DK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681741" y="4675853"/>
            <a:ext cx="2572989" cy="4153059"/>
          </a:xfrm>
        </p:spPr>
        <p:txBody>
          <a:bodyPr lIns="52564" rIns="52564"/>
          <a:lstStyle>
            <a:lvl1pPr marL="0" indent="0">
              <a:buFontTx/>
              <a:buNone/>
              <a:defRPr sz="1400"/>
            </a:lvl1pPr>
            <a:lvl2pPr>
              <a:buFontTx/>
              <a:buNone/>
              <a:defRPr sz="14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385207" y="10013665"/>
            <a:ext cx="1797632" cy="569324"/>
          </a:xfrm>
        </p:spPr>
        <p:txBody>
          <a:bodyPr/>
          <a:lstStyle/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ombinationstegning 11"/>
          <p:cNvSpPr>
            <a:spLocks/>
          </p:cNvSpPr>
          <p:nvPr/>
        </p:nvSpPr>
        <p:spPr bwMode="auto">
          <a:xfrm>
            <a:off x="0" y="7409797"/>
            <a:ext cx="7704138" cy="32946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16" name="Kombinationstegning 15"/>
          <p:cNvSpPr>
            <a:spLocks/>
          </p:cNvSpPr>
          <p:nvPr/>
        </p:nvSpPr>
        <p:spPr bwMode="auto">
          <a:xfrm>
            <a:off x="6163310" y="0"/>
            <a:ext cx="1540828" cy="106934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105129" tIns="52564" rIns="105129" bIns="52564" anchor="t" compatLnSpc="1"/>
          <a:lstStyle/>
          <a:p>
            <a:endParaRPr kumimoji="0" lang="en-US"/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385207" y="428232"/>
            <a:ext cx="6291713" cy="1782233"/>
          </a:xfrm>
          <a:prstGeom prst="rect">
            <a:avLst/>
          </a:prstGeom>
        </p:spPr>
        <p:txBody>
          <a:bodyPr vert="horz" lIns="52564" tIns="52564" rIns="52564" bIns="52564" anchor="ctr">
            <a:normAutofit/>
          </a:bodyPr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385207" y="2495129"/>
            <a:ext cx="6291713" cy="7057149"/>
          </a:xfrm>
          <a:prstGeom prst="rect">
            <a:avLst/>
          </a:prstGeom>
        </p:spPr>
        <p:txBody>
          <a:bodyPr vert="horz" lIns="105129" tIns="52564" rIns="105129" bIns="52564">
            <a:normAutofit/>
          </a:bodyPr>
          <a:lstStyle/>
          <a:p>
            <a:pPr lvl="0" eaLnBrk="1" latinLnBrk="0" hangingPunct="1"/>
            <a:r>
              <a:rPr kumimoji="0" lang="da-DK"/>
              <a:t>Klik for at redigere i master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385207" y="10013665"/>
            <a:ext cx="1797632" cy="569324"/>
          </a:xfrm>
          <a:prstGeom prst="rect">
            <a:avLst/>
          </a:prstGeom>
        </p:spPr>
        <p:txBody>
          <a:bodyPr vert="horz" lIns="105129" tIns="52564" rIns="105129" bIns="0" anchor="b"/>
          <a:lstStyle>
            <a:lvl1pPr algn="l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E07C30D-8691-49CE-91F1-E67C9401B9FB}" type="datetimeFigureOut">
              <a:rPr lang="da-DK" smtClean="0"/>
              <a:t>31-08-2023</a:t>
            </a:fld>
            <a:endParaRPr lang="da-DK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32247" y="10013665"/>
            <a:ext cx="2439644" cy="569324"/>
          </a:xfrm>
          <a:prstGeom prst="rect">
            <a:avLst/>
          </a:prstGeom>
        </p:spPr>
        <p:txBody>
          <a:bodyPr vert="horz" lIns="0" tIns="52564" rIns="0" bIns="0" anchor="b"/>
          <a:lstStyle>
            <a:lvl1pPr algn="ctr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6869523" y="10013665"/>
            <a:ext cx="642012" cy="56932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927CDF-AFC7-4142-8C35-FC2ED90CAB10}" type="slidenum">
              <a:rPr lang="da-DK" smtClean="0"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0" eaLnBrk="1" latinLnBrk="0" hangingPunct="1">
        <a:spcBef>
          <a:spcPct val="0"/>
        </a:spcBef>
        <a:buNone/>
        <a:defRPr kumimoji="0"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3591" indent="-44154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30516" indent="-315386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6414" indent="-294360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471800" indent="-27333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13596" indent="-210257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391" indent="-210257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07700" indent="-210257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60008" indent="-210257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80778" indent="-210257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56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512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769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025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282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538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79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051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859" y="243082"/>
            <a:ext cx="2831538" cy="10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288974" y="1304659"/>
            <a:ext cx="7037632" cy="537042"/>
          </a:xfrm>
          <a:prstGeom prst="rect">
            <a:avLst/>
          </a:prstGeom>
          <a:noFill/>
        </p:spPr>
        <p:txBody>
          <a:bodyPr wrap="square" lIns="105129" tIns="52564" rIns="105129" bIns="52564" rtlCol="0">
            <a:spAutoFit/>
          </a:bodyPr>
          <a:lstStyle/>
          <a:p>
            <a:pPr algn="ctr"/>
            <a:r>
              <a:rPr lang="da-DK" sz="2800" b="1" dirty="0"/>
              <a:t>Grove franske med ferment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0800000">
            <a:off x="1187772" y="1976810"/>
            <a:ext cx="5328591" cy="387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ktangel 1"/>
          <p:cNvSpPr/>
          <p:nvPr/>
        </p:nvSpPr>
        <p:spPr>
          <a:xfrm>
            <a:off x="179661" y="6021086"/>
            <a:ext cx="3851275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600" b="1" dirty="0"/>
              <a:t>Opskrift:</a:t>
            </a:r>
          </a:p>
          <a:p>
            <a:endParaRPr lang="da-DK" sz="1400" dirty="0"/>
          </a:p>
          <a:p>
            <a:r>
              <a:rPr lang="da-DK" sz="1400" dirty="0"/>
              <a:t> Kerneblanding:</a:t>
            </a:r>
          </a:p>
          <a:p>
            <a:r>
              <a:rPr lang="da-DK" sz="1400" dirty="0"/>
              <a:t> 1.000 g </a:t>
            </a:r>
            <a:r>
              <a:rPr lang="da-DK" sz="1400" dirty="0" err="1"/>
              <a:t>Wheitie</a:t>
            </a:r>
            <a:r>
              <a:rPr lang="da-DK" sz="1400" dirty="0"/>
              <a:t> 6000 (v.nr.10435)</a:t>
            </a:r>
          </a:p>
          <a:p>
            <a:r>
              <a:rPr lang="da-DK" sz="1400" dirty="0"/>
              <a:t> 2.000 g Vand</a:t>
            </a:r>
          </a:p>
          <a:p>
            <a:r>
              <a:rPr lang="da-DK" sz="1400" dirty="0"/>
              <a:t> </a:t>
            </a:r>
            <a:r>
              <a:rPr lang="da-DK" sz="1400" dirty="0" err="1"/>
              <a:t>Iblødsættes</a:t>
            </a:r>
            <a:r>
              <a:rPr lang="da-DK" sz="1400" dirty="0"/>
              <a:t> min. 4 timer før brug</a:t>
            </a:r>
          </a:p>
          <a:p>
            <a:r>
              <a:rPr lang="da-DK" sz="1400" dirty="0"/>
              <a:t> eller dagen før.</a:t>
            </a:r>
          </a:p>
          <a:p>
            <a:r>
              <a:rPr lang="da-DK" sz="1400" dirty="0"/>
              <a:t> 4.000 g </a:t>
            </a:r>
            <a:r>
              <a:rPr lang="da-DK" sz="1400" dirty="0" err="1"/>
              <a:t>Melior</a:t>
            </a:r>
            <a:r>
              <a:rPr lang="da-DK" sz="1400" dirty="0"/>
              <a:t> Ferment (v.nr.810)</a:t>
            </a:r>
          </a:p>
          <a:p>
            <a:r>
              <a:rPr lang="da-DK" sz="1400" dirty="0"/>
              <a:t> 0,060 g 2% bagehjælpemiddel</a:t>
            </a:r>
          </a:p>
          <a:p>
            <a:r>
              <a:rPr lang="da-DK" sz="1400" dirty="0"/>
              <a:t> 0,050 g Gær</a:t>
            </a:r>
          </a:p>
          <a:p>
            <a:r>
              <a:rPr lang="da-DK" sz="1400" dirty="0"/>
              <a:t> 2.400 g Vand</a:t>
            </a:r>
          </a:p>
          <a:p>
            <a:r>
              <a:rPr lang="da-DK" sz="1400" dirty="0"/>
              <a:t> nedenstående æltes i de sidste</a:t>
            </a:r>
          </a:p>
          <a:p>
            <a:r>
              <a:rPr lang="da-DK" sz="1400" dirty="0"/>
              <a:t> 2 min. af æltetiden.</a:t>
            </a:r>
          </a:p>
          <a:p>
            <a:r>
              <a:rPr lang="da-DK" sz="1400" dirty="0"/>
              <a:t> 3.000 g Kerneblanding</a:t>
            </a:r>
          </a:p>
          <a:p>
            <a:r>
              <a:rPr lang="da-DK" sz="1400" dirty="0"/>
              <a:t> 0.050 g Salt</a:t>
            </a:r>
          </a:p>
          <a:p>
            <a:endParaRPr lang="da-DK" sz="1400" dirty="0"/>
          </a:p>
          <a:p>
            <a:endParaRPr lang="da-DK" sz="1400" dirty="0"/>
          </a:p>
          <a:p>
            <a:endParaRPr lang="da-DK" sz="1400" dirty="0"/>
          </a:p>
          <a:p>
            <a:r>
              <a:rPr lang="da-DK" sz="1400" dirty="0"/>
              <a:t>Pris pr. 01.04.23.</a:t>
            </a:r>
          </a:p>
          <a:p>
            <a:r>
              <a:rPr lang="da-DK" sz="1400" dirty="0"/>
              <a:t>650g  kr.4,18 – 700g kr.4,50</a:t>
            </a:r>
          </a:p>
          <a:p>
            <a:endParaRPr lang="da-DK" sz="1400" dirty="0"/>
          </a:p>
        </p:txBody>
      </p:sp>
      <p:sp>
        <p:nvSpPr>
          <p:cNvPr id="6" name="Rektangel 5"/>
          <p:cNvSpPr/>
          <p:nvPr/>
        </p:nvSpPr>
        <p:spPr>
          <a:xfrm>
            <a:off x="3475331" y="6021086"/>
            <a:ext cx="3851275" cy="32162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/>
              <a:t> </a:t>
            </a:r>
            <a:r>
              <a:rPr lang="da-DK" sz="1600" b="1" dirty="0"/>
              <a:t>Fremgangsmåde:</a:t>
            </a:r>
          </a:p>
          <a:p>
            <a:endParaRPr lang="da-DK" sz="1400" dirty="0"/>
          </a:p>
          <a:p>
            <a:r>
              <a:rPr lang="da-DK" sz="1400" dirty="0" err="1"/>
              <a:t>Dejtemp</a:t>
            </a:r>
            <a:r>
              <a:rPr lang="da-DK" sz="1400" dirty="0"/>
              <a:t>.: 24-26°C</a:t>
            </a:r>
          </a:p>
          <a:p>
            <a:endParaRPr lang="da-DK" sz="1400" dirty="0"/>
          </a:p>
          <a:p>
            <a:r>
              <a:rPr lang="da-DK" sz="1400" dirty="0"/>
              <a:t>Æltetid: 6-8 min. L – ca. 3-5 min. H, til dejen er skær.</a:t>
            </a:r>
          </a:p>
          <a:p>
            <a:r>
              <a:rPr lang="da-DK" sz="1400" dirty="0"/>
              <a:t>Liggetid: 60 min, foldes efter 30 min.</a:t>
            </a:r>
          </a:p>
          <a:p>
            <a:r>
              <a:rPr lang="da-DK" sz="1400" dirty="0"/>
              <a:t>Vægt: 650 g virkes op eller langes ud, </a:t>
            </a:r>
          </a:p>
          <a:p>
            <a:r>
              <a:rPr lang="da-DK" sz="1400" dirty="0" err="1"/>
              <a:t>Rasketid</a:t>
            </a:r>
            <a:r>
              <a:rPr lang="da-DK" sz="1400" dirty="0"/>
              <a:t>: ca. 30-40 min. ved 25-28°C indtil optimal størrelse.</a:t>
            </a:r>
          </a:p>
          <a:p>
            <a:r>
              <a:rPr lang="da-DK" sz="1400" dirty="0"/>
              <a:t>Snittes inden afbagning i 45° vinkel</a:t>
            </a:r>
          </a:p>
          <a:p>
            <a:r>
              <a:rPr lang="da-DK" sz="1400" dirty="0" err="1"/>
              <a:t>Bagetemp</a:t>
            </a:r>
            <a:r>
              <a:rPr lang="da-DK" sz="1400" dirty="0"/>
              <a:t>.: 250°C faldende til 220°C</a:t>
            </a:r>
          </a:p>
          <a:p>
            <a:r>
              <a:rPr lang="da-DK" sz="1400" dirty="0"/>
              <a:t>Bagetid:  40 - 45 min. med damp.</a:t>
            </a:r>
          </a:p>
          <a:p>
            <a:r>
              <a:rPr lang="da-DK" sz="1400" dirty="0"/>
              <a:t>Træk spjældet efter 15 min.</a:t>
            </a:r>
          </a:p>
        </p:txBody>
      </p:sp>
    </p:spTree>
    <p:extLst>
      <p:ext uri="{BB962C8B-B14F-4D97-AF65-F5344CB8AC3E}">
        <p14:creationId xmlns:p14="http://schemas.microsoft.com/office/powerpoint/2010/main" val="2878845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219</TotalTime>
  <Words>194</Words>
  <Application>Microsoft Office PowerPoint</Application>
  <PresentationFormat>Brugerdefineret</PresentationFormat>
  <Paragraphs>33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Wingdings 2</vt:lpstr>
      <vt:lpstr>Technic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Kjeld Sørensen</dc:creator>
  <cp:lastModifiedBy>Mel-compagniet | Jørgen Jespersen</cp:lastModifiedBy>
  <cp:revision>34</cp:revision>
  <cp:lastPrinted>2023-08-16T11:52:04Z</cp:lastPrinted>
  <dcterms:created xsi:type="dcterms:W3CDTF">2019-06-12T16:24:00Z</dcterms:created>
  <dcterms:modified xsi:type="dcterms:W3CDTF">2023-08-31T11:20:53Z</dcterms:modified>
</cp:coreProperties>
</file>